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2" roundtripDataSignature="AMtx7mhSPZ7LnF0Yj8Bl3Vll9d7S/57X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b8836f71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3b8836f71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b8836f71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3b8836f71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b8836f71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3b8836f71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b8836f71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3b8836f71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8836f71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3b8836f71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b8836f71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3b8836f71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b8836f71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3b8836f71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b8836f71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3b8836f71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b8836f71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3b8836f71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b8836f71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3b8836f71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b8836f71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3b8836f71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b8836f71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3b8836f71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b8836f71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3b8836f71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b8836f71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3b8836f71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b8836f71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3b8836f71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b8836f71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3b8836f71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b8836f71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3b8836f71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b8836f71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b8836f71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b8836f71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3b8836f71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b8836f71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b8836f71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b8836f71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3b8836f71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b8836f71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3b8836f71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b8836f71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3b8836f71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b8836f71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3b8836f71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b8836f71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3b8836f71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b8836f715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3b8836f715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b8836f71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3b8836f71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b8836f71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3b8836f71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b8836f71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3b8836f71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b8836f71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3b8836f71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b8836f715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3b8836f715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31ce569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2e31ce569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b8836f71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3b8836f71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b8836f715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3b8836f715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c71195ccad3aeb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4c71195ccad3aeb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c71195ccad3aeb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4c71195ccad3aeb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c71195ccad3aeb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4c71195ccad3aeb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71195ccad3aeb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4c71195ccad3aeb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c71195ccad3aeb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4c71195ccad3aeb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b8836f7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3b8836f7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b8836f71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3b8836f71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b8836f71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3b8836f71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b8836f71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3b8836f71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b8836f71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3b8836f71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9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70350" y="157450"/>
            <a:ext cx="9003300" cy="31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500"/>
              <a:t>Генеративно-состязательная сеть</a:t>
            </a:r>
            <a:endParaRPr sz="45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3264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b8836f715_0_68"/>
          <p:cNvSpPr txBox="1"/>
          <p:nvPr/>
        </p:nvSpPr>
        <p:spPr>
          <a:xfrm>
            <a:off x="405125" y="3288775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800">
                <a:solidFill>
                  <a:srgbClr val="121212"/>
                </a:solidFill>
                <a:highlight>
                  <a:schemeClr val="lt1"/>
                </a:highlight>
              </a:rPr>
              <a:t>На первый взгляд задача кажется простой: можно взять мощную нейросеть и интерпретировать ее выходные данные как вероятностное распределение входных данных X. Однако есть нюансы.</a:t>
            </a:r>
            <a:endParaRPr sz="1800">
              <a:solidFill>
                <a:srgbClr val="121212"/>
              </a:solidFill>
              <a:highlight>
                <a:schemeClr val="lt1"/>
              </a:highlight>
            </a:endParaRPr>
          </a:p>
        </p:txBody>
      </p:sp>
      <p:pic>
        <p:nvPicPr>
          <p:cNvPr id="115" name="Google Shape;115;g33b8836f715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25" y="373550"/>
            <a:ext cx="6889798" cy="23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b8836f715_0_75"/>
          <p:cNvSpPr txBox="1"/>
          <p:nvPr/>
        </p:nvSpPr>
        <p:spPr>
          <a:xfrm>
            <a:off x="365100" y="1111625"/>
            <a:ext cx="38997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Чтобы нейросеть действительно моделировала распределение вероятностей, нужно выполнить два условия: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ru" sz="1300">
                <a:solidFill>
                  <a:schemeClr val="dk1"/>
                </a:solidFill>
              </a:rPr>
              <a:t>Выходные значения должны быть неотрицательными</a:t>
            </a:r>
            <a:r>
              <a:rPr lang="ru" sz="1300">
                <a:solidFill>
                  <a:schemeClr val="dk1"/>
                </a:solidFill>
              </a:rPr>
              <a:t>, что можно обеспечить, например, с помощью экспоненциальной функции.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ru" sz="1300">
                <a:solidFill>
                  <a:schemeClr val="dk1"/>
                </a:solidFill>
              </a:rPr>
              <a:t>Распределение должно быть нормированным</a:t>
            </a:r>
            <a:r>
              <a:rPr lang="ru" sz="1300">
                <a:solidFill>
                  <a:schemeClr val="dk1"/>
                </a:solidFill>
              </a:rPr>
              <a:t>, то есть его интеграл по всему пространству данных должен быть равен единице.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000">
              <a:solidFill>
                <a:srgbClr val="121212"/>
              </a:solidFill>
              <a:highlight>
                <a:schemeClr val="lt1"/>
              </a:highlight>
            </a:endParaRPr>
          </a:p>
        </p:txBody>
      </p:sp>
      <p:pic>
        <p:nvPicPr>
          <p:cNvPr id="121" name="Google Shape;121;g33b8836f715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500" y="1346800"/>
            <a:ext cx="4216700" cy="214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b8836f715_0_89"/>
          <p:cNvSpPr txBox="1"/>
          <p:nvPr/>
        </p:nvSpPr>
        <p:spPr>
          <a:xfrm>
            <a:off x="358375" y="1064625"/>
            <a:ext cx="38997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Вторая проблема сложнее, так как вычисление этого интеграла (нормировочной константы Z) зачастую невозможно аналитически и крайне затратно при высоких размерностях. 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Если нормировочная константа неизвестна, мы не можем быть уверены, что увеличиваем вероятность P(X), поскольку рост числителя может сопровождаться еще большим увеличением знаменателя. 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Это делает задачу нормализации одной из ключевых сложностей генеративного моделирования.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27" name="Google Shape;127;g33b8836f715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300" y="1273650"/>
            <a:ext cx="4365326" cy="23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b8836f715_0_96"/>
          <p:cNvSpPr txBox="1"/>
          <p:nvPr/>
        </p:nvSpPr>
        <p:spPr>
          <a:xfrm>
            <a:off x="427650" y="1188088"/>
            <a:ext cx="38997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GAN обходит эту проблему, переформулируя задачу.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Вместо того чтобы пытаться явно смоделировать распределение данных P*, мы используем вспомогательную латентную переменную Z, которая следует известному распределению Pz (обычно нормальному).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Поэтому Pz называют </a:t>
            </a:r>
            <a:r>
              <a:rPr b="1" lang="ru">
                <a:solidFill>
                  <a:schemeClr val="dk1"/>
                </a:solidFill>
              </a:rPr>
              <a:t>распределением шума</a:t>
            </a:r>
            <a:r>
              <a:rPr lang="ru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3" name="Google Shape;133;g33b8836f715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875" y="685649"/>
            <a:ext cx="4045675" cy="36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8836f715_0_103"/>
          <p:cNvSpPr txBox="1"/>
          <p:nvPr/>
        </p:nvSpPr>
        <p:spPr>
          <a:xfrm>
            <a:off x="427650" y="1188088"/>
            <a:ext cx="38997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Идея в том, что поскольку Pz уже является корректным распределением, мы можем научиться отображать его в пространство данных так, чтобы его структура соответствовала распределению P*.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Главное — обеспечить, чтобы это отображение действительно воспроизводило образцы из P*.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Именно здесь и вступает в игру GAN.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9" name="Google Shape;139;g33b8836f715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0" y="1304625"/>
            <a:ext cx="4511851" cy="2534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b8836f715_0_117"/>
          <p:cNvSpPr txBox="1"/>
          <p:nvPr/>
        </p:nvSpPr>
        <p:spPr>
          <a:xfrm>
            <a:off x="405125" y="3368900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800">
                <a:solidFill>
                  <a:srgbClr val="121212"/>
                </a:solidFill>
                <a:highlight>
                  <a:schemeClr val="lt1"/>
                </a:highlight>
              </a:rPr>
              <a:t>GAN состоит из двух моделей: генератора G и дискриминатора D. Обе модели обычно представляют собой глубокие нейросети.</a:t>
            </a:r>
            <a:endParaRPr sz="1800">
              <a:solidFill>
                <a:srgbClr val="121212"/>
              </a:solidFill>
              <a:highlight>
                <a:schemeClr val="lt1"/>
              </a:highlight>
            </a:endParaRPr>
          </a:p>
        </p:txBody>
      </p:sp>
      <p:pic>
        <p:nvPicPr>
          <p:cNvPr id="145" name="Google Shape;145;g33b8836f715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075" y="609963"/>
            <a:ext cx="4511850" cy="2552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b8836f715_0_110"/>
          <p:cNvSpPr txBox="1"/>
          <p:nvPr/>
        </p:nvSpPr>
        <p:spPr>
          <a:xfrm>
            <a:off x="427650" y="1188088"/>
            <a:ext cx="38997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ru" sz="1700">
                <a:solidFill>
                  <a:schemeClr val="dk1"/>
                </a:solidFill>
              </a:rPr>
              <a:t>Генератор</a:t>
            </a:r>
            <a:r>
              <a:rPr lang="ru" sz="1700">
                <a:solidFill>
                  <a:schemeClr val="dk1"/>
                </a:solidFill>
              </a:rPr>
              <a:t> преобразует распределение шума Pz в некоторое распределение данных Pg, которое должно максимально совпадать с целевым P*. 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700">
                <a:solidFill>
                  <a:schemeClr val="dk1"/>
                </a:solidFill>
              </a:rPr>
              <a:t>То есть он стремится создавать такие примеры, которые не отличимы от реальных.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51" name="Google Shape;151;g33b8836f715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0" y="1607450"/>
            <a:ext cx="4511851" cy="180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b8836f715_0_125"/>
          <p:cNvSpPr txBox="1"/>
          <p:nvPr/>
        </p:nvSpPr>
        <p:spPr>
          <a:xfrm>
            <a:off x="549450" y="3185400"/>
            <a:ext cx="80451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ru" sz="1700">
                <a:solidFill>
                  <a:schemeClr val="dk1"/>
                </a:solidFill>
              </a:rPr>
              <a:t>Генератор</a:t>
            </a:r>
            <a:r>
              <a:rPr lang="ru" sz="1700">
                <a:solidFill>
                  <a:schemeClr val="dk1"/>
                </a:solidFill>
              </a:rPr>
              <a:t> преобразует распределение шума Pz в некоторое распределение данных Pg, которое должно максимально совпадать с целевым P*. 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700">
                <a:solidFill>
                  <a:schemeClr val="dk1"/>
                </a:solidFill>
              </a:rPr>
              <a:t>То есть он стремится создавать такие примеры, которые не отличимы от реальных.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57" name="Google Shape;157;g33b8836f715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450" y="236550"/>
            <a:ext cx="6953101" cy="27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b8836f715_0_130"/>
          <p:cNvSpPr txBox="1"/>
          <p:nvPr/>
        </p:nvSpPr>
        <p:spPr>
          <a:xfrm>
            <a:off x="602875" y="3772925"/>
            <a:ext cx="80451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700">
                <a:solidFill>
                  <a:schemeClr val="dk1"/>
                </a:solidFill>
              </a:rPr>
              <a:t>Дискриминатор получает на вход данные X и выдает вероятность того, что X является настоящим, а не сгенерированным.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63" name="Google Shape;163;g33b8836f715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475" y="311564"/>
            <a:ext cx="5495901" cy="318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b8836f715_0_137"/>
          <p:cNvSpPr txBox="1"/>
          <p:nvPr/>
        </p:nvSpPr>
        <p:spPr>
          <a:xfrm>
            <a:off x="423815" y="3004725"/>
            <a:ext cx="80526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700">
                <a:solidFill>
                  <a:schemeClr val="dk1"/>
                </a:solidFill>
              </a:rPr>
              <a:t>Дискриминатор обучается классифицировать данные как реальные или поддельные, а генератор — обманывать дискриминатор. 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700">
                <a:solidFill>
                  <a:schemeClr val="dk1"/>
                </a:solidFill>
              </a:rPr>
              <a:t>Эта динамика конкурентного обучения в конечном итоге заставляет генератор создавать всё более реалистичные данные.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69" name="Google Shape;169;g33b8836f715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25" y="490900"/>
            <a:ext cx="4923451" cy="23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-9" l="0" r="0" t="7029"/>
          <a:stretch/>
        </p:blipFill>
        <p:spPr>
          <a:xfrm>
            <a:off x="1369363" y="788651"/>
            <a:ext cx="6430740" cy="278999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 txBox="1"/>
          <p:nvPr/>
        </p:nvSpPr>
        <p:spPr>
          <a:xfrm>
            <a:off x="1409600" y="234725"/>
            <a:ext cx="6396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2100">
                <a:solidFill>
                  <a:srgbClr val="121212"/>
                </a:solidFill>
                <a:highlight>
                  <a:schemeClr val="lt1"/>
                </a:highlight>
              </a:rPr>
              <a:t>Представьте</a:t>
            </a:r>
            <a:endParaRPr b="0" i="0" sz="2100" u="none" cap="none" strike="noStrike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369376" y="3077071"/>
            <a:ext cx="27450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900">
                <a:solidFill>
                  <a:schemeClr val="lt1"/>
                </a:solidFill>
                <a:highlight>
                  <a:schemeClr val="dk1"/>
                </a:highlight>
              </a:rPr>
              <a:t>вы фальшивомонетчик, и ваша цель — провести поддельные деньги мимо полиции. </a:t>
            </a:r>
            <a:endParaRPr b="0" i="0" sz="9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5714075" y="3047800"/>
            <a:ext cx="2131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900">
                <a:solidFill>
                  <a:schemeClr val="lt1"/>
                </a:solidFill>
                <a:highlight>
                  <a:schemeClr val="dk1"/>
                </a:highlight>
              </a:rPr>
              <a:t> Если вы полицейский, ваша задача — точно отличить подделку от настоящих денег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465875" y="3754675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>
                <a:solidFill>
                  <a:srgbClr val="121212"/>
                </a:solidFill>
                <a:highlight>
                  <a:schemeClr val="lt1"/>
                </a:highlight>
              </a:rPr>
              <a:t>Из-за тщательной проверки со стороны полиции фальшивомонетчик будет вынужден делать поддельные деньги, которые очень похожи на настоящие, стремясь сделать их неотличимыми. </a:t>
            </a:r>
            <a:endParaRPr>
              <a:solidFill>
                <a:srgbClr val="121212"/>
              </a:solidFill>
              <a:highlight>
                <a:schemeClr val="lt1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>
              <a:solidFill>
                <a:srgbClr val="121212"/>
              </a:solidFill>
              <a:highlight>
                <a:schemeClr val="lt1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>
                <a:solidFill>
                  <a:srgbClr val="121212"/>
                </a:solidFill>
                <a:highlight>
                  <a:schemeClr val="lt1"/>
                </a:highlight>
              </a:rPr>
              <a:t>Иными словами, фальшивомонетчик должен научиться генерировать подлинные на вид деньги.</a:t>
            </a:r>
            <a:endParaRPr b="1" i="0" u="none" cap="none" strike="noStrike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b8836f715_0_146"/>
          <p:cNvSpPr txBox="1"/>
          <p:nvPr/>
        </p:nvSpPr>
        <p:spPr>
          <a:xfrm>
            <a:off x="435475" y="828975"/>
            <a:ext cx="3630600" cy="3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В основе всего лежит наша задача бинарной классификации. 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Выходное значение дискриминатора представляет собой вероятность того, что данный образец является реальным. 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Если образец действительно является реальным, то его истинное значение равно единице. 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Если он сгенерирован, то истинное значение равно нулю.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75" name="Google Shape;175;g33b8836f715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103" y="1328575"/>
            <a:ext cx="4694925" cy="225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b8836f715_0_152"/>
          <p:cNvSpPr txBox="1"/>
          <p:nvPr/>
        </p:nvSpPr>
        <p:spPr>
          <a:xfrm>
            <a:off x="536950" y="727475"/>
            <a:ext cx="3263700" cy="4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Таким образом, и выход дискриминатора, и истинные метки можно описать как категориальные распределения с двумя категориями: «реальный» и «сгенерированный».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 Это также известно как распределение Бернулли.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Цель дискриминатора — привести эти распределения в соответствие с помощью подходящей функции потерь.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81" name="Google Shape;181;g33b8836f715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103" y="1328575"/>
            <a:ext cx="4694925" cy="225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33b8836f715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00" y="3732051"/>
            <a:ext cx="7255672" cy="12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3b8836f715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138" y="160175"/>
            <a:ext cx="4639612" cy="342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33b8836f715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25" y="788623"/>
            <a:ext cx="4233950" cy="15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3b8836f715_0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700" y="152400"/>
            <a:ext cx="4218649" cy="294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3b8836f715_0_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00" y="2609775"/>
            <a:ext cx="4148174" cy="23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33b8836f715_0_177"/>
          <p:cNvPicPr preferRelativeResize="0"/>
          <p:nvPr/>
        </p:nvPicPr>
        <p:blipFill rotWithShape="1">
          <a:blip r:embed="rId3">
            <a:alphaModFix/>
          </a:blip>
          <a:srcRect b="0" l="0" r="0" t="4104"/>
          <a:stretch/>
        </p:blipFill>
        <p:spPr>
          <a:xfrm>
            <a:off x="189725" y="1052975"/>
            <a:ext cx="4382274" cy="28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3b8836f715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500" y="1333963"/>
            <a:ext cx="4006531" cy="22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b8836f715_0_190"/>
          <p:cNvSpPr txBox="1"/>
          <p:nvPr/>
        </p:nvSpPr>
        <p:spPr>
          <a:xfrm>
            <a:off x="279650" y="3772925"/>
            <a:ext cx="83682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700">
                <a:solidFill>
                  <a:schemeClr val="dk1"/>
                </a:solidFill>
              </a:rPr>
              <a:t>В данном случае задача дискриминатора — классификация смешанного набора данных, содержащего как реальные, так и сгенерированные образцы. Дискриминатор учится находить признаки, которые выдают «нереальность» образца.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06" name="Google Shape;206;g33b8836f715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913" y="238275"/>
            <a:ext cx="5933018" cy="34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b8836f715_0_82"/>
          <p:cNvSpPr txBox="1"/>
          <p:nvPr/>
        </p:nvSpPr>
        <p:spPr>
          <a:xfrm>
            <a:off x="405125" y="3288775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rgbClr val="121212"/>
              </a:solidFill>
              <a:highlight>
                <a:schemeClr val="lt1"/>
              </a:highlight>
            </a:endParaRPr>
          </a:p>
        </p:txBody>
      </p:sp>
      <p:pic>
        <p:nvPicPr>
          <p:cNvPr id="212" name="Google Shape;212;g33b8836f715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50" y="1151750"/>
            <a:ext cx="4345299" cy="264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3b8836f715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149" y="1153888"/>
            <a:ext cx="4388350" cy="264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33b8836f715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338" y="650121"/>
            <a:ext cx="5626124" cy="24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3b8836f715_0_64"/>
          <p:cNvSpPr txBox="1"/>
          <p:nvPr/>
        </p:nvSpPr>
        <p:spPr>
          <a:xfrm>
            <a:off x="549450" y="3390375"/>
            <a:ext cx="80451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700">
                <a:solidFill>
                  <a:schemeClr val="dk1"/>
                </a:solidFill>
              </a:rPr>
              <a:t>Теперь нам не хватает только функции потерь генератора. Главная цель — сделать так, чтобы распределение PGP_GPG​ совпадало с P∗P^*P∗. Оказывается, этого можно добиться, если генератор будет стараться ухудшить работу дискриминатора.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33b8836f715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338" y="650121"/>
            <a:ext cx="5626124" cy="24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3b8836f715_0_208"/>
          <p:cNvSpPr txBox="1"/>
          <p:nvPr/>
        </p:nvSpPr>
        <p:spPr>
          <a:xfrm>
            <a:off x="533850" y="3273275"/>
            <a:ext cx="85134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</a:rPr>
              <a:t>Функция потерь генератора — это просто отрицательная функция потерь дискриминатора (за исключением первой константной части, на которую генератор повлиять не может).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</a:rPr>
              <a:t>Таким образом, дискриминатор и генератор обучаются на противоречивых целях.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33b8836f715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338" y="650121"/>
            <a:ext cx="5626124" cy="24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3b8836f715_0_214"/>
          <p:cNvSpPr txBox="1"/>
          <p:nvPr/>
        </p:nvSpPr>
        <p:spPr>
          <a:xfrm>
            <a:off x="533850" y="3273275"/>
            <a:ext cx="85134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</a:rPr>
              <a:t>Функция потерь генератора — это просто отрицательная функция потерь дискриминатора (за исключением первой константной части, на которую генератор повлиять не может).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</a:rPr>
              <a:t>Таким образом, дискриминатор и генератор обучаются на противоречивых целях.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b8836f715_0_8"/>
          <p:cNvSpPr txBox="1"/>
          <p:nvPr/>
        </p:nvSpPr>
        <p:spPr>
          <a:xfrm>
            <a:off x="656550" y="3488100"/>
            <a:ext cx="783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600"/>
              <a:t>Эта простая идея нашла успешное применение в машинном обучении. 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600"/>
              <a:t>Она используется для генерации синтетических данных высокого качества, таких как изображения или речь. </a:t>
            </a:r>
            <a:r>
              <a:rPr b="1" lang="ru" sz="1600"/>
              <a:t>Это основная концепция генеративно-состязательной сети (GAN). </a:t>
            </a:r>
            <a:endParaRPr b="1" i="0" sz="1600" u="none" cap="none" strike="noStrike">
              <a:solidFill>
                <a:srgbClr val="000000"/>
              </a:solidFill>
            </a:endParaRPr>
          </a:p>
        </p:txBody>
      </p:sp>
      <p:pic>
        <p:nvPicPr>
          <p:cNvPr id="70" name="Google Shape;70;g33b8836f71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475" y="216425"/>
            <a:ext cx="5753926" cy="31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b8836f715_0_201"/>
          <p:cNvSpPr txBox="1"/>
          <p:nvPr/>
        </p:nvSpPr>
        <p:spPr>
          <a:xfrm>
            <a:off x="405125" y="3288775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rgbClr val="121212"/>
              </a:solidFill>
              <a:highlight>
                <a:schemeClr val="lt1"/>
              </a:highlight>
            </a:endParaRPr>
          </a:p>
        </p:txBody>
      </p:sp>
      <p:pic>
        <p:nvPicPr>
          <p:cNvPr id="237" name="Google Shape;237;g33b8836f715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100" y="32023"/>
            <a:ext cx="3798650" cy="23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3b8836f715_0_201"/>
          <p:cNvSpPr txBox="1"/>
          <p:nvPr/>
        </p:nvSpPr>
        <p:spPr>
          <a:xfrm>
            <a:off x="187375" y="1448675"/>
            <a:ext cx="41520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 точки зрения теории игр, можно представить этот процесс как функцию ценности V, которую генератор стремится минимизировать, а дискриминатор — максимизировать.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 результате обучение можно рассматривать как игру двух игроков с нулевой суммой (минимакс-игру)</a:t>
            </a:r>
            <a:endParaRPr/>
          </a:p>
        </p:txBody>
      </p:sp>
      <p:pic>
        <p:nvPicPr>
          <p:cNvPr id="239" name="Google Shape;239;g33b8836f715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058" y="2531347"/>
            <a:ext cx="4357491" cy="235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b8836f715_0_222"/>
          <p:cNvSpPr txBox="1"/>
          <p:nvPr/>
        </p:nvSpPr>
        <p:spPr>
          <a:xfrm>
            <a:off x="405125" y="3288775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rgbClr val="121212"/>
              </a:solidFill>
              <a:highlight>
                <a:schemeClr val="lt1"/>
              </a:highlight>
            </a:endParaRPr>
          </a:p>
        </p:txBody>
      </p:sp>
      <p:pic>
        <p:nvPicPr>
          <p:cNvPr id="245" name="Google Shape;245;g33b8836f715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117238"/>
            <a:ext cx="4388350" cy="271635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3b8836f715_0_222"/>
          <p:cNvSpPr txBox="1"/>
          <p:nvPr/>
        </p:nvSpPr>
        <p:spPr>
          <a:xfrm>
            <a:off x="242025" y="805325"/>
            <a:ext cx="41520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этом случае каждый игрок стремится максимизировать свой выигрыш, при этом его выигрыш — это проигрыш оппонента.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Минимакс-формализация помогает обеспечить, что при достаточной мощности моделей и достаточном времени обучения распределение генератора PGP_GPG​ действительно придёт к целевому распределению P∗P^*P∗.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b8836f715_0_229"/>
          <p:cNvSpPr txBox="1"/>
          <p:nvPr/>
        </p:nvSpPr>
        <p:spPr>
          <a:xfrm>
            <a:off x="405125" y="3288775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rgbClr val="121212"/>
              </a:solidFill>
              <a:highlight>
                <a:schemeClr val="lt1"/>
              </a:highlight>
            </a:endParaRPr>
          </a:p>
        </p:txBody>
      </p:sp>
      <p:sp>
        <p:nvSpPr>
          <p:cNvPr id="252" name="Google Shape;252;g33b8836f715_0_229"/>
          <p:cNvSpPr txBox="1"/>
          <p:nvPr/>
        </p:nvSpPr>
        <p:spPr>
          <a:xfrm>
            <a:off x="820025" y="922425"/>
            <a:ext cx="74079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Обучение GAN можно рассматривать как поиск равновесия Нэша — состояния, в котором ни генератор, ни дискриминатор не могут уменьшить свою функцию потерь, если параметры другого игрока остаются неизменными.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Такое равновесие означает, что параметры модели стабилизировались.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3" name="Google Shape;253;g33b8836f715_0_229"/>
          <p:cNvPicPr preferRelativeResize="0"/>
          <p:nvPr/>
        </p:nvPicPr>
        <p:blipFill rotWithShape="1">
          <a:blip r:embed="rId3">
            <a:alphaModFix/>
          </a:blip>
          <a:srcRect b="52068" l="0" r="0" t="0"/>
          <a:stretch/>
        </p:blipFill>
        <p:spPr>
          <a:xfrm>
            <a:off x="1300700" y="2571750"/>
            <a:ext cx="5958749" cy="14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b8836f715_0_237"/>
          <p:cNvSpPr txBox="1"/>
          <p:nvPr/>
        </p:nvSpPr>
        <p:spPr>
          <a:xfrm>
            <a:off x="242025" y="805325"/>
            <a:ext cx="41520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Стратегия доказательства: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</a:rPr>
              <a:t>Найти оптимальный дискриминатор D*D при фиксированном генераторе G. Это будет конфигурация D, минимизирующая потери дискриминатора.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</a:rPr>
              <a:t>Найти оптимальный генератор, предполагая, что дискриминатор всегда остаётся в оптимальном состоянии.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Если обе модели обучаются до оптимальности, то распределение PG​ совпадёт с</a:t>
            </a:r>
            <a:r>
              <a:rPr lang="ru">
                <a:solidFill>
                  <a:schemeClr val="dk1"/>
                </a:solidFill>
              </a:rPr>
              <a:t> P</a:t>
            </a:r>
            <a:r>
              <a:rPr lang="ru">
                <a:solidFill>
                  <a:schemeClr val="dk1"/>
                </a:solidFill>
              </a:rPr>
              <a:t>*.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9" name="Google Shape;259;g33b8836f715_0_237"/>
          <p:cNvPicPr preferRelativeResize="0"/>
          <p:nvPr/>
        </p:nvPicPr>
        <p:blipFill rotWithShape="1">
          <a:blip r:embed="rId3">
            <a:alphaModFix/>
          </a:blip>
          <a:srcRect b="3175" l="0" r="0" t="0"/>
          <a:stretch/>
        </p:blipFill>
        <p:spPr>
          <a:xfrm>
            <a:off x="4846975" y="1490975"/>
            <a:ext cx="3630425" cy="17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33b8836f715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500" y="441563"/>
            <a:ext cx="4445174" cy="20635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3b8836f715_0_246"/>
          <p:cNvSpPr txBox="1"/>
          <p:nvPr/>
        </p:nvSpPr>
        <p:spPr>
          <a:xfrm>
            <a:off x="437200" y="1116450"/>
            <a:ext cx="3746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поиска оптимального дискриминатора берём функцию ценности и записываем её в виде интеграла.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найти максимум, берём производную по D(x)и приравниваем её к нулю. Это даёт оптимальное D*.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Далее, подставляя D* в функцию ценности, получаем новую функцию, зависящую только от генератора. Оказывается, это сумма двух KL-дивергенций.</a:t>
            </a:r>
            <a:endParaRPr/>
          </a:p>
        </p:txBody>
      </p:sp>
      <p:pic>
        <p:nvPicPr>
          <p:cNvPr id="266" name="Google Shape;266;g33b8836f715_0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500" y="2610619"/>
            <a:ext cx="4191333" cy="216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b8836f715_0_256"/>
          <p:cNvSpPr txBox="1"/>
          <p:nvPr/>
        </p:nvSpPr>
        <p:spPr>
          <a:xfrm>
            <a:off x="253875" y="741700"/>
            <a:ext cx="3746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Таким образом, минимизация функции потерь генератора эквивалентна минимизации дивергенции Йенсена-Шеннона между P∗P^*P∗ и PGP_GPG​.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Эта дивергенция равна нулю только в случае полного совпадения P∗P^*P∗ и PGP_GPG​, что и требуется.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Выходит, что в оптимальном случае генератор обучится воспроизводить целевое распределение, а выход дискриминатора станет равен ½ повсеместно.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g33b8836f715_0_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14402"/>
            <a:ext cx="3994351" cy="25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3b8836f715_0_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918" y="2957775"/>
            <a:ext cx="4100075" cy="1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b8836f715_0_266"/>
          <p:cNvSpPr txBox="1"/>
          <p:nvPr/>
        </p:nvSpPr>
        <p:spPr>
          <a:xfrm>
            <a:off x="253875" y="741700"/>
            <a:ext cx="3746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Таким образом, минимизация функции потерь генератора эквивалентна минимизации дивергенции Йенсена-Шеннона между P∗P^*P∗ и PGP_GPG​.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Эта дивергенция равна нулю только в случае полного совпадения P∗P^*P∗ и PGP_GPG​, что и требуется.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Выходит, что в оптимальном случае генератор обучится воспроизводить целевое распределение, а выход дискриминатора станет равен ½ повсеместно.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33b8836f715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14402"/>
            <a:ext cx="3994351" cy="25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3b8836f715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918" y="2957775"/>
            <a:ext cx="4100075" cy="1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b8836f715_0_272"/>
          <p:cNvSpPr txBox="1"/>
          <p:nvPr/>
        </p:nvSpPr>
        <p:spPr>
          <a:xfrm>
            <a:off x="242025" y="805325"/>
            <a:ext cx="41520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Однако на практике всё сложнее. Дискриминатор и генератор представляют собой нейросети с конечной мощностью.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Обучение происходит в пространстве параметров, и возможны проблемы, такие как локальные минимумы, нестабильность, модовый коллапс и другие препятствия, мешающие достижению глобального оптимума.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" name="Google Shape;286;g33b8836f715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125" y="1109275"/>
            <a:ext cx="4445175" cy="21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b8836f715_0_279"/>
          <p:cNvSpPr txBox="1"/>
          <p:nvPr/>
        </p:nvSpPr>
        <p:spPr>
          <a:xfrm>
            <a:off x="405125" y="3288775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rgbClr val="121212"/>
              </a:solidFill>
              <a:highlight>
                <a:schemeClr val="lt1"/>
              </a:highlight>
            </a:endParaRPr>
          </a:p>
        </p:txBody>
      </p:sp>
      <p:sp>
        <p:nvSpPr>
          <p:cNvPr id="292" name="Google Shape;292;g33b8836f715_0_279"/>
          <p:cNvSpPr txBox="1"/>
          <p:nvPr/>
        </p:nvSpPr>
        <p:spPr>
          <a:xfrm>
            <a:off x="632625" y="407125"/>
            <a:ext cx="74079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Чтобы понять, что должно происходить при обучении, рассмотрим упрощённый случай: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</a:rPr>
              <a:t>Изначально генератор и дискриминатор далеки от оптимума.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</a:rPr>
              <a:t>Дискриминатор быстрее сходится к D∗(G)D^*(G)D∗(G), но генератор пока не сошёлся.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3" name="Google Shape;293;g33b8836f715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50" y="2434325"/>
            <a:ext cx="4601602" cy="24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3b8836f715_0_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925" y="2434324"/>
            <a:ext cx="4664800" cy="24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b8836f715_0_288"/>
          <p:cNvSpPr txBox="1"/>
          <p:nvPr/>
        </p:nvSpPr>
        <p:spPr>
          <a:xfrm>
            <a:off x="405125" y="3288775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rgbClr val="121212"/>
              </a:solidFill>
              <a:highlight>
                <a:schemeClr val="lt1"/>
              </a:highlight>
            </a:endParaRPr>
          </a:p>
        </p:txBody>
      </p:sp>
      <p:sp>
        <p:nvSpPr>
          <p:cNvPr id="300" name="Google Shape;300;g33b8836f715_0_288"/>
          <p:cNvSpPr txBox="1"/>
          <p:nvPr/>
        </p:nvSpPr>
        <p:spPr>
          <a:xfrm>
            <a:off x="632625" y="407125"/>
            <a:ext cx="74079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</a:rPr>
              <a:t>На этом этапе дискриминатор помогает генератору двигаться к P∗P^*P∗.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</a:rPr>
              <a:t>В конечном итоге PGP_GPG​ совпадает с P∗P^*P∗, а выход дискриминатора становится равен ½ повсюду.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 идеальный сценарий, в котором GAN достигает равновесия Нэша и обучается правильно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1" name="Google Shape;301;g33b8836f715_0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2047650"/>
            <a:ext cx="4733124" cy="27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3b8836f715_0_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900" y="2110100"/>
            <a:ext cx="4733125" cy="280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31ce569fc_0_5"/>
          <p:cNvSpPr txBox="1"/>
          <p:nvPr/>
        </p:nvSpPr>
        <p:spPr>
          <a:xfrm>
            <a:off x="453150" y="3580975"/>
            <a:ext cx="82377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900">
                <a:solidFill>
                  <a:srgbClr val="121212"/>
                </a:solidFill>
                <a:highlight>
                  <a:schemeClr val="lt1"/>
                </a:highlight>
              </a:rPr>
              <a:t>В ее основе лежит уникальная состязательная обучающая структура, в которой генеративная модель (фальшивомонетчик) противостоит дискриминатору (полиции). </a:t>
            </a:r>
            <a:endParaRPr b="1" i="0" sz="1900" u="none" cap="none" strike="noStrike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2e31ce569fc_0_5"/>
          <p:cNvSpPr txBox="1"/>
          <p:nvPr/>
        </p:nvSpPr>
        <p:spPr>
          <a:xfrm>
            <a:off x="65050" y="64850"/>
            <a:ext cx="2095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2e31ce569f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02" y="482195"/>
            <a:ext cx="5354799" cy="26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b8836f715_0_298"/>
          <p:cNvSpPr txBox="1"/>
          <p:nvPr/>
        </p:nvSpPr>
        <p:spPr>
          <a:xfrm>
            <a:off x="324125" y="790000"/>
            <a:ext cx="37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Три проблемы обучения GAN</a:t>
            </a:r>
            <a:endParaRPr/>
          </a:p>
        </p:txBody>
      </p:sp>
      <p:sp>
        <p:nvSpPr>
          <p:cNvPr id="308" name="Google Shape;308;g33b8836f715_0_298"/>
          <p:cNvSpPr txBox="1"/>
          <p:nvPr/>
        </p:nvSpPr>
        <p:spPr>
          <a:xfrm>
            <a:off x="236550" y="1465213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>
                <a:solidFill>
                  <a:schemeClr val="dk1"/>
                </a:solidFill>
              </a:rPr>
              <a:t>Оптимальный дискриминатор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Когда дискриминатор становится слишком хорош, он перестаёт передавать полезные градиенты генератору, из-за чего градиент генератора затухает. Один из способов решения — изменение функции потерь генератора, но это может привести к нестабильности.</a:t>
            </a:r>
            <a:endParaRPr sz="1700"/>
          </a:p>
        </p:txBody>
      </p:sp>
      <p:pic>
        <p:nvPicPr>
          <p:cNvPr id="309" name="Google Shape;309;g33b8836f715_0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805" y="1141901"/>
            <a:ext cx="5128570" cy="25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b8836f715_0_309"/>
          <p:cNvSpPr txBox="1"/>
          <p:nvPr/>
        </p:nvSpPr>
        <p:spPr>
          <a:xfrm>
            <a:off x="452655" y="513800"/>
            <a:ext cx="3000000" cy="3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2. Плохой дискриминатор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Если генератор обновляется быстрее, чем дискриминатор, последний не успевает обучаться и начинает выдавать случайные результаты.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таком случае генератор перестаёт получать полезные сигналы.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Решение — регулирование соотношения шагов обучения (k шагов дискриминатора на 1 шаг генератора) или увеличение скорости обучения дискриминатора.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5" name="Google Shape;315;g33b8836f715_0_309"/>
          <p:cNvPicPr preferRelativeResize="0"/>
          <p:nvPr/>
        </p:nvPicPr>
        <p:blipFill rotWithShape="1">
          <a:blip r:embed="rId3">
            <a:alphaModFix/>
          </a:blip>
          <a:srcRect b="7257" l="0" r="0" t="7257"/>
          <a:stretch/>
        </p:blipFill>
        <p:spPr>
          <a:xfrm>
            <a:off x="3831805" y="1141901"/>
            <a:ext cx="5128571" cy="25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c71195ccad3aeb6_7"/>
          <p:cNvSpPr txBox="1"/>
          <p:nvPr/>
        </p:nvSpPr>
        <p:spPr>
          <a:xfrm>
            <a:off x="452655" y="513800"/>
            <a:ext cx="3000000" cy="3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2. Плохой дискриминатор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Если генератор обновляется быстрее, чем дискриминатор, последний не успевает обучаться и начинает выдавать случайные результаты.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таком случае генератор перестаёт получать полезные сигналы.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Решение — регулирование соотношения шагов обучения (k шагов дискриминатора на 1 шаг генератора) или увеличение скорости обучения дискриминатора.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1" name="Google Shape;321;g4c71195ccad3aeb6_7"/>
          <p:cNvPicPr preferRelativeResize="0"/>
          <p:nvPr/>
        </p:nvPicPr>
        <p:blipFill rotWithShape="1">
          <a:blip r:embed="rId3">
            <a:alphaModFix/>
          </a:blip>
          <a:srcRect b="7257" l="0" r="0" t="7257"/>
          <a:stretch/>
        </p:blipFill>
        <p:spPr>
          <a:xfrm>
            <a:off x="3831805" y="1141901"/>
            <a:ext cx="5128571" cy="25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c71195ccad3aeb6_2"/>
          <p:cNvSpPr txBox="1"/>
          <p:nvPr/>
        </p:nvSpPr>
        <p:spPr>
          <a:xfrm>
            <a:off x="484866" y="1360413"/>
            <a:ext cx="30000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3. Нестабильность (неконвергенция)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Некоторые минимакс-игры в принципе не сходятся. В таких случаях параметры модели могут зациклиться в орбитах, не достигая равновесного состояния.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7" name="Google Shape;327;g4c71195ccad3aeb6_2"/>
          <p:cNvPicPr preferRelativeResize="0"/>
          <p:nvPr/>
        </p:nvPicPr>
        <p:blipFill rotWithShape="1">
          <a:blip r:embed="rId3">
            <a:alphaModFix/>
          </a:blip>
          <a:srcRect b="0" l="0" r="0" t="11339"/>
          <a:stretch/>
        </p:blipFill>
        <p:spPr>
          <a:xfrm>
            <a:off x="3831800" y="1141900"/>
            <a:ext cx="5128574" cy="26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c71195ccad3aeb6_12"/>
          <p:cNvSpPr txBox="1"/>
          <p:nvPr/>
        </p:nvSpPr>
        <p:spPr>
          <a:xfrm>
            <a:off x="452655" y="513800"/>
            <a:ext cx="30000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Генератор может научиться обманывать дискриминатор, генерируя один и тот же (или очень похожий) образец.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 приводит к коллапсу мод — генератор создаёт правдоподобные, но однотипные данные, не охватывая всю сложность целевого распределения.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Одна из причин — градиентное обновление: если группа образцов слишком похожа, все градиенты могут двигаться в одном направлении, что закрепляет ситуацию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3" name="Google Shape;333;g4c71195ccad3aeb6_12"/>
          <p:cNvPicPr preferRelativeResize="0"/>
          <p:nvPr/>
        </p:nvPicPr>
        <p:blipFill rotWithShape="1">
          <a:blip r:embed="rId3">
            <a:alphaModFix/>
          </a:blip>
          <a:srcRect b="0" l="4329" r="4320" t="0"/>
          <a:stretch/>
        </p:blipFill>
        <p:spPr>
          <a:xfrm>
            <a:off x="4367238" y="513798"/>
            <a:ext cx="4004574" cy="197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4c71195ccad3aeb6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250" y="2571750"/>
            <a:ext cx="4004550" cy="197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c71195ccad3aeb6_18"/>
          <p:cNvSpPr txBox="1"/>
          <p:nvPr/>
        </p:nvSpPr>
        <p:spPr>
          <a:xfrm>
            <a:off x="484866" y="1360413"/>
            <a:ext cx="30000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Решения проблемы коллапса мод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Мини-батч дискриминация — дискриминатор анализирует зависимости между объектами в батче, а не только отдельные образцы.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0" name="Google Shape;340;g4c71195ccad3aeb6_18"/>
          <p:cNvPicPr preferRelativeResize="0"/>
          <p:nvPr/>
        </p:nvPicPr>
        <p:blipFill rotWithShape="1">
          <a:blip r:embed="rId3">
            <a:alphaModFix/>
          </a:blip>
          <a:srcRect b="8214" l="0" r="0" t="8214"/>
          <a:stretch/>
        </p:blipFill>
        <p:spPr>
          <a:xfrm>
            <a:off x="3831800" y="1141900"/>
            <a:ext cx="5128575" cy="26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c71195ccad3aeb6_23"/>
          <p:cNvSpPr txBox="1"/>
          <p:nvPr/>
        </p:nvSpPr>
        <p:spPr>
          <a:xfrm>
            <a:off x="489457" y="1737838"/>
            <a:ext cx="3000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Wasserstein GAN — изменяет функцию потерь так, чтобы лучше отражать различие между реальными и сгенерированными данными, снижая вероятность коллапса.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6" name="Google Shape;346;g4c71195ccad3aeb6_23"/>
          <p:cNvPicPr preferRelativeResize="0"/>
          <p:nvPr/>
        </p:nvPicPr>
        <p:blipFill rotWithShape="1">
          <a:blip r:embed="rId3">
            <a:alphaModFix/>
          </a:blip>
          <a:srcRect b="0" l="3445" r="3445" t="0"/>
          <a:stretch/>
        </p:blipFill>
        <p:spPr>
          <a:xfrm>
            <a:off x="3831800" y="1141900"/>
            <a:ext cx="5128575" cy="26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b8836f715_0_18"/>
          <p:cNvSpPr txBox="1"/>
          <p:nvPr/>
        </p:nvSpPr>
        <p:spPr>
          <a:xfrm>
            <a:off x="453150" y="3476925"/>
            <a:ext cx="82377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ru" sz="1500">
                <a:solidFill>
                  <a:srgbClr val="121212"/>
                </a:solidFill>
                <a:highlight>
                  <a:schemeClr val="lt1"/>
                </a:highlight>
              </a:rPr>
              <a:t>Дискриминатор учится различать настоящие и сгенерированные образцы, а генератор стремится его обмануть. </a:t>
            </a:r>
            <a:endParaRPr sz="1500">
              <a:solidFill>
                <a:srgbClr val="12121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500">
              <a:solidFill>
                <a:srgbClr val="12121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ru" sz="1500">
                <a:solidFill>
                  <a:srgbClr val="121212"/>
                </a:solidFill>
                <a:highlight>
                  <a:schemeClr val="lt1"/>
                </a:highlight>
              </a:rPr>
              <a:t>В процессе этой конкурентной игры генератор постепенно начинает создавать реалистичные примеры, что в итоге дает нам работоспособную генеративную модель.</a:t>
            </a:r>
            <a:endParaRPr b="1" sz="15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500">
              <a:solidFill>
                <a:srgbClr val="121212"/>
              </a:solidFill>
              <a:highlight>
                <a:schemeClr val="lt1"/>
              </a:highlight>
            </a:endParaRPr>
          </a:p>
        </p:txBody>
      </p:sp>
      <p:sp>
        <p:nvSpPr>
          <p:cNvPr id="83" name="Google Shape;83;g33b8836f715_0_18"/>
          <p:cNvSpPr txBox="1"/>
          <p:nvPr/>
        </p:nvSpPr>
        <p:spPr>
          <a:xfrm>
            <a:off x="65050" y="64850"/>
            <a:ext cx="2095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g33b8836f71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02" y="482195"/>
            <a:ext cx="5354799" cy="26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b8836f715_0_24"/>
          <p:cNvSpPr txBox="1"/>
          <p:nvPr/>
        </p:nvSpPr>
        <p:spPr>
          <a:xfrm>
            <a:off x="3992600" y="1253013"/>
            <a:ext cx="4557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2100">
                <a:solidFill>
                  <a:srgbClr val="121212"/>
                </a:solidFill>
                <a:highlight>
                  <a:schemeClr val="lt1"/>
                </a:highlight>
              </a:rPr>
              <a:t>Что такое генеративное моделирование?</a:t>
            </a:r>
            <a:endParaRPr b="0" i="0" sz="2100" u="none" cap="none" strike="noStrike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3b8836f715_0_24"/>
          <p:cNvSpPr txBox="1"/>
          <p:nvPr/>
        </p:nvSpPr>
        <p:spPr>
          <a:xfrm>
            <a:off x="3719600" y="2428275"/>
            <a:ext cx="51033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800">
                <a:solidFill>
                  <a:srgbClr val="121212"/>
                </a:solidFill>
                <a:highlight>
                  <a:schemeClr val="lt1"/>
                </a:highlight>
              </a:rPr>
              <a:t>Допустим, у нас есть переменная X, представляющая входные данные, например изображение.</a:t>
            </a:r>
            <a:endParaRPr b="1" i="0" sz="1800" u="none" cap="none" strike="noStrike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g33b8836f715_0_24"/>
          <p:cNvPicPr preferRelativeResize="0"/>
          <p:nvPr/>
        </p:nvPicPr>
        <p:blipFill rotWithShape="1">
          <a:blip r:embed="rId3">
            <a:alphaModFix/>
          </a:blip>
          <a:srcRect b="18335" l="0" r="75815" t="22478"/>
          <a:stretch/>
        </p:blipFill>
        <p:spPr>
          <a:xfrm>
            <a:off x="846950" y="1152500"/>
            <a:ext cx="2281224" cy="29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b8836f715_0_42"/>
          <p:cNvSpPr txBox="1"/>
          <p:nvPr/>
        </p:nvSpPr>
        <p:spPr>
          <a:xfrm>
            <a:off x="409850" y="3521200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600">
                <a:solidFill>
                  <a:srgbClr val="121212"/>
                </a:solidFill>
                <a:highlight>
                  <a:schemeClr val="lt1"/>
                </a:highlight>
              </a:rPr>
              <a:t>Мы хотим обучить модель, которая сможет воспроизводить определенное распределение данных, скажем, изображений котов. В таком случае успешная генеративная модель сможет создавать новые изображения котов, просто выбирая случайные точки из изученного распределения, которое мы обозначим как pCats.</a:t>
            </a:r>
            <a:endParaRPr b="1" i="0" sz="1600" u="none" cap="none" strike="noStrike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33b8836f715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88" y="636424"/>
            <a:ext cx="4933824" cy="261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b8836f715_0_52"/>
          <p:cNvSpPr txBox="1"/>
          <p:nvPr/>
        </p:nvSpPr>
        <p:spPr>
          <a:xfrm>
            <a:off x="453150" y="3753325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1600">
                <a:solidFill>
                  <a:srgbClr val="121212"/>
                </a:solidFill>
                <a:highlight>
                  <a:schemeClr val="lt1"/>
                </a:highlight>
              </a:rPr>
              <a:t>Формально представим, что у нас есть набор данных D — это множество точек в пространстве данных. Эти точки были получены из некоторого истинного распределения P*(X), которое и порождает примеры в нашем датасете. </a:t>
            </a:r>
            <a:endParaRPr b="1" i="0" sz="1600" u="none" cap="none" strike="noStrike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33b8836f715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200" y="392525"/>
            <a:ext cx="5535841" cy="32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b8836f715_0_59"/>
          <p:cNvSpPr txBox="1"/>
          <p:nvPr/>
        </p:nvSpPr>
        <p:spPr>
          <a:xfrm>
            <a:off x="405125" y="3288775"/>
            <a:ext cx="823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ru" sz="1600">
                <a:solidFill>
                  <a:srgbClr val="121212"/>
                </a:solidFill>
                <a:highlight>
                  <a:schemeClr val="lt1"/>
                </a:highlight>
              </a:rPr>
              <a:t>Однако сам этот процесс нам неизвестен, и наша цель — приблизить его, используя модель Pθ, где θ — параметры модели. </a:t>
            </a:r>
            <a:endParaRPr sz="1600">
              <a:solidFill>
                <a:srgbClr val="12121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600">
              <a:solidFill>
                <a:srgbClr val="12121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ru" sz="1600">
                <a:solidFill>
                  <a:srgbClr val="121212"/>
                </a:solidFill>
                <a:highlight>
                  <a:schemeClr val="lt1"/>
                </a:highlight>
              </a:rPr>
              <a:t>Основная задача генеративного моделирования — оптимизировать параметры θ так, чтобы распределение модели максимально соответствовало целевому распределению P*. Для этого чаще всего применяются глубокие нейросети.</a:t>
            </a:r>
            <a:endParaRPr b="1"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600">
              <a:solidFill>
                <a:srgbClr val="121212"/>
              </a:solidFill>
              <a:highlight>
                <a:schemeClr val="lt1"/>
              </a:highlight>
            </a:endParaRPr>
          </a:p>
        </p:txBody>
      </p:sp>
      <p:pic>
        <p:nvPicPr>
          <p:cNvPr id="109" name="Google Shape;109;g33b8836f715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550" y="191150"/>
            <a:ext cx="5034900" cy="301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